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sldIdLst>
    <p:sldId id="256" r:id="rId2"/>
  </p:sldIdLst>
  <p:sldSz cx="7772400" cy="10058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2F411C"/>
    <a:srgbClr val="7DBD2D"/>
    <a:srgbClr val="2D2F2D"/>
    <a:srgbClr val="D5D4D0"/>
    <a:srgbClr val="D3CDC9"/>
    <a:srgbClr val="B5421E"/>
    <a:srgbClr val="00ECD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67" d="100"/>
          <a:sy n="67" d="100"/>
        </p:scale>
        <p:origin x="-1552" y="-104"/>
      </p:cViewPr>
      <p:guideLst>
        <p:guide orient="horz" pos="5162"/>
        <p:guide pos="573"/>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2D046C-E922-1644-A161-A1DF33B2875E}" type="datetimeFigureOut">
              <a:rPr lang="en-US" smtClean="0"/>
              <a:pPr/>
              <a:t>3/26/15</a:t>
            </a:fld>
            <a:endParaRPr lang="en-US"/>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C178E8-E7C7-9640-9B1D-26A6BF364A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509412" rtl="0" eaLnBrk="1" latinLnBrk="0" hangingPunct="1">
      <a:defRPr sz="1300" kern="1200">
        <a:solidFill>
          <a:schemeClr val="tx1"/>
        </a:solidFill>
        <a:latin typeface="+mn-lt"/>
        <a:ea typeface="+mn-ea"/>
        <a:cs typeface="+mn-cs"/>
      </a:defRPr>
    </a:lvl1pPr>
    <a:lvl2pPr marL="509412" algn="l" defTabSz="509412" rtl="0" eaLnBrk="1" latinLnBrk="0" hangingPunct="1">
      <a:defRPr sz="1300" kern="1200">
        <a:solidFill>
          <a:schemeClr val="tx1"/>
        </a:solidFill>
        <a:latin typeface="+mn-lt"/>
        <a:ea typeface="+mn-ea"/>
        <a:cs typeface="+mn-cs"/>
      </a:defRPr>
    </a:lvl2pPr>
    <a:lvl3pPr marL="1018824" algn="l" defTabSz="509412" rtl="0" eaLnBrk="1" latinLnBrk="0" hangingPunct="1">
      <a:defRPr sz="1300" kern="1200">
        <a:solidFill>
          <a:schemeClr val="tx1"/>
        </a:solidFill>
        <a:latin typeface="+mn-lt"/>
        <a:ea typeface="+mn-ea"/>
        <a:cs typeface="+mn-cs"/>
      </a:defRPr>
    </a:lvl3pPr>
    <a:lvl4pPr marL="1528237" algn="l" defTabSz="509412" rtl="0" eaLnBrk="1" latinLnBrk="0" hangingPunct="1">
      <a:defRPr sz="1300" kern="1200">
        <a:solidFill>
          <a:schemeClr val="tx1"/>
        </a:solidFill>
        <a:latin typeface="+mn-lt"/>
        <a:ea typeface="+mn-ea"/>
        <a:cs typeface="+mn-cs"/>
      </a:defRPr>
    </a:lvl4pPr>
    <a:lvl5pPr marL="2037649" algn="l" defTabSz="509412" rtl="0" eaLnBrk="1" latinLnBrk="0" hangingPunct="1">
      <a:defRPr sz="1300" kern="1200">
        <a:solidFill>
          <a:schemeClr val="tx1"/>
        </a:solidFill>
        <a:latin typeface="+mn-lt"/>
        <a:ea typeface="+mn-ea"/>
        <a:cs typeface="+mn-cs"/>
      </a:defRPr>
    </a:lvl5pPr>
    <a:lvl6pPr marL="2547061" algn="l" defTabSz="509412" rtl="0" eaLnBrk="1" latinLnBrk="0" hangingPunct="1">
      <a:defRPr sz="1300" kern="1200">
        <a:solidFill>
          <a:schemeClr val="tx1"/>
        </a:solidFill>
        <a:latin typeface="+mn-lt"/>
        <a:ea typeface="+mn-ea"/>
        <a:cs typeface="+mn-cs"/>
      </a:defRPr>
    </a:lvl6pPr>
    <a:lvl7pPr marL="3056473" algn="l" defTabSz="509412" rtl="0" eaLnBrk="1" latinLnBrk="0" hangingPunct="1">
      <a:defRPr sz="1300" kern="1200">
        <a:solidFill>
          <a:schemeClr val="tx1"/>
        </a:solidFill>
        <a:latin typeface="+mn-lt"/>
        <a:ea typeface="+mn-ea"/>
        <a:cs typeface="+mn-cs"/>
      </a:defRPr>
    </a:lvl7pPr>
    <a:lvl8pPr marL="3565886" algn="l" defTabSz="509412" rtl="0" eaLnBrk="1" latinLnBrk="0" hangingPunct="1">
      <a:defRPr sz="1300" kern="1200">
        <a:solidFill>
          <a:schemeClr val="tx1"/>
        </a:solidFill>
        <a:latin typeface="+mn-lt"/>
        <a:ea typeface="+mn-ea"/>
        <a:cs typeface="+mn-cs"/>
      </a:defRPr>
    </a:lvl8pPr>
    <a:lvl9pPr marL="4075298" algn="l" defTabSz="5094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178E8-E7C7-9640-9B1D-26A6BF364A9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37A06-9E75-0345-89B4-EADCDB89DC60}" type="datetimeFigureOut">
              <a:rPr lang="en-US" smtClean="0"/>
              <a:pPr/>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BA62C-5A49-7A46-9769-84C9CCF1CD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37A06-9E75-0345-89B4-EADCDB89DC60}" type="datetimeFigureOut">
              <a:rPr lang="en-US" smtClean="0"/>
              <a:pPr/>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BA62C-5A49-7A46-9769-84C9CCF1CD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37A06-9E75-0345-89B4-EADCDB89DC60}" type="datetimeFigureOut">
              <a:rPr lang="en-US" smtClean="0"/>
              <a:pPr/>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BA62C-5A49-7A46-9769-84C9CCF1CD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37A06-9E75-0345-89B4-EADCDB89DC60}" type="datetimeFigureOut">
              <a:rPr lang="en-US" smtClean="0"/>
              <a:pPr/>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BA62C-5A49-7A46-9769-84C9CCF1CD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37A06-9E75-0345-89B4-EADCDB89DC60}" type="datetimeFigureOut">
              <a:rPr lang="en-US" smtClean="0"/>
              <a:pPr/>
              <a:t>3/26/15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BA62C-5A49-7A46-9769-84C9CCF1CD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37A06-9E75-0345-89B4-EADCDB89DC60}" type="datetimeFigureOut">
              <a:rPr lang="en-US" smtClean="0"/>
              <a:pPr/>
              <a:t>3/26/15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BA62C-5A49-7A46-9769-84C9CCF1CD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37A06-9E75-0345-89B4-EADCDB89DC60}" type="datetimeFigureOut">
              <a:rPr lang="en-US" smtClean="0"/>
              <a:pPr/>
              <a:t>3/26/15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0BA62C-5A49-7A46-9769-84C9CCF1CD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37A06-9E75-0345-89B4-EADCDB89DC60}" type="datetimeFigureOut">
              <a:rPr lang="en-US" smtClean="0"/>
              <a:pPr/>
              <a:t>3/26/15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0BA62C-5A49-7A46-9769-84C9CCF1CD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37A06-9E75-0345-89B4-EADCDB89DC60}" type="datetimeFigureOut">
              <a:rPr lang="en-US" smtClean="0"/>
              <a:pPr/>
              <a:t>3/26/15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0BA62C-5A49-7A46-9769-84C9CCF1CD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37A06-9E75-0345-89B4-EADCDB89DC60}" type="datetimeFigureOut">
              <a:rPr lang="en-US" smtClean="0"/>
              <a:pPr/>
              <a:t>3/26/15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BA62C-5A49-7A46-9769-84C9CCF1CD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37A06-9E75-0345-89B4-EADCDB89DC60}" type="datetimeFigureOut">
              <a:rPr lang="en-US" smtClean="0"/>
              <a:pPr/>
              <a:t>3/26/15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BA62C-5A49-7A46-9769-84C9CCF1CD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C9437A06-9E75-0345-89B4-EADCDB89DC60}" type="datetimeFigureOut">
              <a:rPr lang="en-US" smtClean="0"/>
              <a:pPr/>
              <a:t>3/26/15</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3F0BA62C-5A49-7A46-9769-84C9CCF1CD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TextBox 16"/>
          <p:cNvSpPr txBox="1"/>
          <p:nvPr/>
        </p:nvSpPr>
        <p:spPr>
          <a:xfrm>
            <a:off x="718964" y="364193"/>
            <a:ext cx="6334473" cy="606982"/>
          </a:xfrm>
          <a:prstGeom prst="rect">
            <a:avLst/>
          </a:prstGeom>
          <a:noFill/>
        </p:spPr>
        <p:txBody>
          <a:bodyPr wrap="none" lIns="0" tIns="0" rIns="0" bIns="0" rtlCol="0">
            <a:noAutofit/>
          </a:bodyPr>
          <a:lstStyle/>
          <a:p>
            <a:pPr algn="ctr"/>
            <a:r>
              <a:rPr lang="en-US" sz="3700" b="1" dirty="0" smtClean="0">
                <a:solidFill>
                  <a:schemeClr val="accent3">
                    <a:lumMod val="50000"/>
                  </a:schemeClr>
                </a:solidFill>
                <a:latin typeface="Georgia"/>
                <a:cs typeface="Georgia"/>
              </a:rPr>
              <a:t>Enhancing Our Resilience</a:t>
            </a:r>
          </a:p>
          <a:p>
            <a:pPr algn="ctr"/>
            <a:endParaRPr lang="en-US" sz="3700" dirty="0">
              <a:latin typeface="Georgia"/>
              <a:cs typeface="Georgia"/>
            </a:endParaRPr>
          </a:p>
        </p:txBody>
      </p:sp>
      <p:sp>
        <p:nvSpPr>
          <p:cNvPr id="18" name="TextBox 17"/>
          <p:cNvSpPr txBox="1"/>
          <p:nvPr/>
        </p:nvSpPr>
        <p:spPr>
          <a:xfrm>
            <a:off x="373505" y="971175"/>
            <a:ext cx="7077913" cy="634994"/>
          </a:xfrm>
          <a:prstGeom prst="rect">
            <a:avLst/>
          </a:prstGeom>
          <a:solidFill>
            <a:srgbClr val="4F6228"/>
          </a:solidFill>
        </p:spPr>
        <p:txBody>
          <a:bodyPr wrap="square" lIns="0" tIns="0" rIns="0" bIns="0" rtlCol="0" anchor="ctr" anchorCtr="0">
            <a:noAutofit/>
          </a:bodyPr>
          <a:lstStyle/>
          <a:p>
            <a:pPr algn="ctr"/>
            <a:r>
              <a:rPr lang="en-US" sz="1800" b="1" dirty="0" smtClean="0">
                <a:solidFill>
                  <a:srgbClr val="FFFFFF"/>
                </a:solidFill>
                <a:latin typeface="Georgia"/>
                <a:cs typeface="Georgia"/>
              </a:rPr>
              <a:t>Through Leadership Embodiment &amp; Peacemaking Circles</a:t>
            </a:r>
          </a:p>
        </p:txBody>
      </p:sp>
      <p:sp>
        <p:nvSpPr>
          <p:cNvPr id="19" name="TextBox 18"/>
          <p:cNvSpPr txBox="1"/>
          <p:nvPr/>
        </p:nvSpPr>
        <p:spPr>
          <a:xfrm>
            <a:off x="373505" y="1606168"/>
            <a:ext cx="5011295" cy="8114889"/>
          </a:xfrm>
          <a:prstGeom prst="rect">
            <a:avLst/>
          </a:prstGeom>
          <a:solidFill>
            <a:srgbClr val="C3D69B"/>
          </a:solidFill>
        </p:spPr>
        <p:txBody>
          <a:bodyPr wrap="square" lIns="182880" tIns="91440" rIns="182880" bIns="91440" rtlCol="0" anchor="ctr" anchorCtr="0">
            <a:noAutofit/>
          </a:bodyPr>
          <a:lstStyle/>
          <a:p>
            <a:pPr algn="ctr">
              <a:spcBef>
                <a:spcPts val="1200"/>
              </a:spcBef>
            </a:pPr>
            <a:r>
              <a:rPr lang="en-US" sz="1600" b="1" dirty="0" smtClean="0">
                <a:latin typeface="Georgia"/>
                <a:cs typeface="Georgia"/>
              </a:rPr>
              <a:t>One </a:t>
            </a:r>
            <a:r>
              <a:rPr lang="en-US" sz="1600" b="1" dirty="0" smtClean="0">
                <a:latin typeface="Georgia"/>
                <a:cs typeface="Georgia"/>
              </a:rPr>
              <a:t>Day Workshop</a:t>
            </a:r>
            <a:br>
              <a:rPr lang="en-US" sz="1600" b="1" dirty="0" smtClean="0">
                <a:latin typeface="Georgia"/>
                <a:cs typeface="Georgia"/>
              </a:rPr>
            </a:br>
            <a:r>
              <a:rPr lang="en-US" sz="1600" b="1" dirty="0" smtClean="0">
                <a:latin typeface="Georgia"/>
                <a:cs typeface="Georgia"/>
              </a:rPr>
              <a:t>June</a:t>
            </a:r>
            <a:r>
              <a:rPr lang="en-US" sz="1600" b="1" dirty="0" smtClean="0">
                <a:latin typeface="Georgia"/>
                <a:cs typeface="Georgia"/>
              </a:rPr>
              <a:t> 20, 2015, </a:t>
            </a:r>
            <a:r>
              <a:rPr lang="en-US" sz="1600" b="1" dirty="0" smtClean="0">
                <a:latin typeface="Georgia"/>
                <a:cs typeface="Georgia"/>
              </a:rPr>
              <a:t>9:30 am – 6:00 </a:t>
            </a:r>
            <a:r>
              <a:rPr lang="en-US" sz="1600" b="1" dirty="0" smtClean="0">
                <a:latin typeface="Georgia"/>
                <a:cs typeface="Georgia"/>
              </a:rPr>
              <a:t>pm</a:t>
            </a:r>
            <a:br>
              <a:rPr lang="en-US" sz="1600" b="1" dirty="0" smtClean="0">
                <a:latin typeface="Georgia"/>
                <a:cs typeface="Georgia"/>
              </a:rPr>
            </a:br>
            <a:r>
              <a:rPr lang="en-US" sz="1600" b="1" dirty="0" smtClean="0">
                <a:latin typeface="Georgia"/>
                <a:cs typeface="Georgia"/>
              </a:rPr>
              <a:t>$190.00</a:t>
            </a:r>
            <a:endParaRPr lang="en-US" sz="1600" dirty="0" smtClean="0">
              <a:latin typeface="Georgia"/>
              <a:cs typeface="Georgia"/>
            </a:endParaRPr>
          </a:p>
          <a:p>
            <a:pPr algn="ctr">
              <a:spcBef>
                <a:spcPts val="1200"/>
              </a:spcBef>
            </a:pPr>
            <a:r>
              <a:rPr lang="en-US" sz="1600" b="1" dirty="0" smtClean="0">
                <a:latin typeface="Georgia"/>
                <a:cs typeface="Georgia"/>
              </a:rPr>
              <a:t>The Center at </a:t>
            </a:r>
            <a:r>
              <a:rPr lang="en-US" sz="1600" b="1" dirty="0" err="1" smtClean="0">
                <a:latin typeface="Georgia"/>
                <a:cs typeface="Georgia"/>
              </a:rPr>
              <a:t>Westwoods</a:t>
            </a:r>
            <a:r>
              <a:rPr lang="en-US" sz="1600" b="1" dirty="0" smtClean="0">
                <a:latin typeface="Georgia"/>
                <a:cs typeface="Georgia"/>
              </a:rPr>
              <a:t/>
            </a:r>
            <a:br>
              <a:rPr lang="en-US" sz="1600" b="1" dirty="0" smtClean="0">
                <a:latin typeface="Georgia"/>
                <a:cs typeface="Georgia"/>
              </a:rPr>
            </a:br>
            <a:r>
              <a:rPr lang="en-US" sz="1600" b="1" dirty="0" smtClean="0">
                <a:latin typeface="Georgia"/>
                <a:cs typeface="Georgia"/>
              </a:rPr>
              <a:t>590 Gay Street, Westwood, MA 02090</a:t>
            </a:r>
            <a:endParaRPr lang="en-US" sz="1600" dirty="0" smtClean="0">
              <a:latin typeface="Georgia"/>
              <a:cs typeface="Georgia"/>
            </a:endParaRPr>
          </a:p>
          <a:p>
            <a:pPr>
              <a:spcBef>
                <a:spcPts val="1200"/>
              </a:spcBef>
            </a:pPr>
            <a:r>
              <a:rPr lang="en-US" sz="1200" dirty="0" smtClean="0">
                <a:latin typeface="Georgia"/>
                <a:cs typeface="Georgia"/>
              </a:rPr>
              <a:t>Like </a:t>
            </a:r>
            <a:r>
              <a:rPr lang="en-US" sz="1200" dirty="0" smtClean="0">
                <a:latin typeface="Georgia"/>
                <a:cs typeface="Georgia"/>
              </a:rPr>
              <a:t>animals, we have evolved to react when in danger as part of our survival. Yet, like this "cool" cat sitting calmly astride her equine friend, we, too, can learn to return to centered alignment and ease no matter how pressured we feel. When we are under pressure, pain or stress, instead of numbing out, or being overwhelmed, we can develop resilience through accessing these tools to better care for ourselves and others.</a:t>
            </a:r>
          </a:p>
          <a:p>
            <a:pPr>
              <a:spcBef>
                <a:spcPts val="1200"/>
              </a:spcBef>
            </a:pPr>
            <a:r>
              <a:rPr lang="en-US" sz="1200" dirty="0" smtClean="0">
                <a:latin typeface="Georgia"/>
                <a:cs typeface="Georgia"/>
              </a:rPr>
              <a:t>This self-care workshop will focus on how to access Centering and somatic empathy through:</a:t>
            </a:r>
          </a:p>
          <a:p>
            <a:pPr marL="457200" lvl="0" indent="-111125">
              <a:spcBef>
                <a:spcPts val="1200"/>
              </a:spcBef>
              <a:buFont typeface="Arial"/>
              <a:buChar char="•"/>
            </a:pPr>
            <a:r>
              <a:rPr lang="en-US" sz="1200" b="1" dirty="0" smtClean="0">
                <a:latin typeface="Georgia"/>
                <a:cs typeface="Georgia"/>
              </a:rPr>
              <a:t>Leadership Embodiment Centering of Wendy Palmer</a:t>
            </a:r>
            <a:r>
              <a:rPr lang="en-US" sz="1200" dirty="0" smtClean="0">
                <a:latin typeface="Georgia"/>
                <a:cs typeface="Georgia"/>
              </a:rPr>
              <a:t>-listening deeply and responding with compassion, discernment, and resilience   </a:t>
            </a:r>
          </a:p>
          <a:p>
            <a:pPr marL="457200" lvl="0" indent="-111125">
              <a:buFont typeface="Arial"/>
              <a:buChar char="•"/>
            </a:pPr>
            <a:r>
              <a:rPr lang="en-US" sz="1200" b="1" dirty="0" smtClean="0">
                <a:latin typeface="Georgia"/>
                <a:cs typeface="Georgia"/>
              </a:rPr>
              <a:t>Somatic Empathy</a:t>
            </a:r>
            <a:r>
              <a:rPr lang="en-US" sz="1200" dirty="0" smtClean="0">
                <a:latin typeface="Georgia"/>
                <a:cs typeface="Georgia"/>
              </a:rPr>
              <a:t>-feeling into our embodied selves sensing from the inside out in relation to others rather than separating from our bodies or them </a:t>
            </a:r>
          </a:p>
          <a:p>
            <a:pPr marL="457200" lvl="0" indent="-111125">
              <a:buFont typeface="Arial"/>
              <a:buChar char="•"/>
            </a:pPr>
            <a:r>
              <a:rPr lang="en-US" sz="1200" b="1" dirty="0" smtClean="0">
                <a:latin typeface="Georgia"/>
                <a:cs typeface="Georgia"/>
              </a:rPr>
              <a:t>Concentration Practices</a:t>
            </a:r>
            <a:r>
              <a:rPr lang="en-US" sz="1200" dirty="0" smtClean="0">
                <a:latin typeface="Georgia"/>
                <a:cs typeface="Georgia"/>
              </a:rPr>
              <a:t>-cultivating Mindful awareness and clearer thinking </a:t>
            </a:r>
          </a:p>
          <a:p>
            <a:pPr marL="457200" lvl="0" indent="-111125">
              <a:buFont typeface="Arial"/>
              <a:buChar char="•"/>
            </a:pPr>
            <a:r>
              <a:rPr lang="en-US" sz="1200" b="1" dirty="0" smtClean="0">
                <a:latin typeface="Georgia"/>
                <a:cs typeface="Georgia"/>
              </a:rPr>
              <a:t>Peacemaking Circles</a:t>
            </a:r>
            <a:r>
              <a:rPr lang="en-US" sz="1200" dirty="0" smtClean="0">
                <a:latin typeface="Georgia"/>
                <a:cs typeface="Georgia"/>
              </a:rPr>
              <a:t>-listening and sharing from the heart without interruption</a:t>
            </a:r>
          </a:p>
          <a:p>
            <a:pPr marL="457200" lvl="0" indent="-111125">
              <a:buFont typeface="Arial"/>
              <a:buChar char="•"/>
            </a:pPr>
            <a:r>
              <a:rPr lang="en-US" sz="1200" b="1" dirty="0" smtClean="0">
                <a:latin typeface="Georgia"/>
                <a:cs typeface="Georgia"/>
              </a:rPr>
              <a:t>Medicine Wheel</a:t>
            </a:r>
            <a:r>
              <a:rPr lang="en-US" sz="1200" dirty="0" smtClean="0">
                <a:latin typeface="Georgia"/>
                <a:cs typeface="Georgia"/>
              </a:rPr>
              <a:t>-Accessing Tribal Wisdom to bring ourselves back into wholehearted balance  </a:t>
            </a:r>
          </a:p>
          <a:p>
            <a:pPr algn="ctr">
              <a:spcBef>
                <a:spcPts val="1200"/>
              </a:spcBef>
            </a:pPr>
            <a:r>
              <a:rPr lang="en-US" sz="1400" b="1" dirty="0" smtClean="0">
                <a:latin typeface="Georgia"/>
                <a:cs typeface="Georgia"/>
              </a:rPr>
              <a:t>Facilitators:</a:t>
            </a:r>
            <a:br>
              <a:rPr lang="en-US" sz="1400" b="1" dirty="0" smtClean="0">
                <a:latin typeface="Georgia"/>
                <a:cs typeface="Georgia"/>
              </a:rPr>
            </a:br>
            <a:r>
              <a:rPr lang="en-US" sz="1400" b="1" dirty="0" smtClean="0">
                <a:latin typeface="Georgia"/>
                <a:cs typeface="Georgia"/>
              </a:rPr>
              <a:t>Olivia Cheever, </a:t>
            </a:r>
            <a:r>
              <a:rPr lang="en-US" sz="1400" b="1" dirty="0" err="1" smtClean="0">
                <a:latin typeface="Georgia"/>
                <a:cs typeface="Georgia"/>
              </a:rPr>
              <a:t>Ed.D</a:t>
            </a:r>
            <a:r>
              <a:rPr lang="en-US" sz="1400" b="1" dirty="0" smtClean="0">
                <a:latin typeface="Georgia"/>
                <a:cs typeface="Georgia"/>
              </a:rPr>
              <a:t>., </a:t>
            </a:r>
            <a:r>
              <a:rPr lang="en-US" sz="1400" b="1" dirty="0" err="1" smtClean="0">
                <a:latin typeface="Georgia"/>
                <a:cs typeface="Georgia"/>
              </a:rPr>
              <a:t>G.C.F.P.</a:t>
            </a:r>
            <a:r>
              <a:rPr lang="en-US" sz="1400" b="1" baseline="30000" dirty="0" err="1" smtClean="0">
                <a:latin typeface="Georgia"/>
                <a:cs typeface="Georgia"/>
              </a:rPr>
              <a:t>cm</a:t>
            </a:r>
            <a:r>
              <a:rPr lang="en-US" sz="1400" b="1" dirty="0" smtClean="0">
                <a:latin typeface="Georgia"/>
                <a:cs typeface="Georgia"/>
              </a:rPr>
              <a:t/>
            </a:r>
            <a:br>
              <a:rPr lang="en-US" sz="1400" b="1" dirty="0" smtClean="0">
                <a:latin typeface="Georgia"/>
                <a:cs typeface="Georgia"/>
              </a:rPr>
            </a:br>
            <a:r>
              <a:rPr lang="en-US" sz="1400" b="1" dirty="0" smtClean="0">
                <a:latin typeface="Georgia"/>
                <a:cs typeface="Georgia"/>
              </a:rPr>
              <a:t>Victor José Santana, M.A.</a:t>
            </a:r>
            <a:endParaRPr lang="en-US" sz="1400" dirty="0" smtClean="0">
              <a:latin typeface="Georgia"/>
              <a:cs typeface="Georgia"/>
            </a:endParaRPr>
          </a:p>
          <a:p>
            <a:pPr algn="ctr">
              <a:spcBef>
                <a:spcPts val="1200"/>
              </a:spcBef>
            </a:pPr>
            <a:r>
              <a:rPr lang="en-US" sz="1400" b="1" dirty="0" smtClean="0">
                <a:latin typeface="Georgia"/>
                <a:cs typeface="Georgia"/>
              </a:rPr>
              <a:t>For more information and to register online visit:</a:t>
            </a:r>
            <a:r>
              <a:rPr lang="en-US" sz="1400" dirty="0" smtClean="0">
                <a:latin typeface="Georgia"/>
                <a:cs typeface="Georgia"/>
              </a:rPr>
              <a:t/>
            </a:r>
            <a:br>
              <a:rPr lang="en-US" sz="1400" dirty="0" smtClean="0">
                <a:latin typeface="Georgia"/>
                <a:cs typeface="Georgia"/>
              </a:rPr>
            </a:br>
            <a:r>
              <a:rPr lang="en-US" sz="1400" dirty="0" smtClean="0">
                <a:latin typeface="Georgia"/>
                <a:cs typeface="Georgia"/>
              </a:rPr>
              <a:t> </a:t>
            </a:r>
            <a:r>
              <a:rPr lang="en-US" sz="1400" dirty="0" err="1" smtClean="0">
                <a:latin typeface="Georgia"/>
                <a:cs typeface="Georgia"/>
              </a:rPr>
              <a:t>www.oliviacheever.com</a:t>
            </a:r>
            <a:r>
              <a:rPr lang="en-US" sz="1400" dirty="0" smtClean="0">
                <a:latin typeface="Georgia"/>
                <a:cs typeface="Georgia"/>
              </a:rPr>
              <a:t> </a:t>
            </a:r>
            <a:r>
              <a:rPr lang="en-US" sz="1400" b="1" dirty="0" smtClean="0">
                <a:latin typeface="Georgia"/>
                <a:cs typeface="Georgia"/>
              </a:rPr>
              <a:t> </a:t>
            </a:r>
          </a:p>
          <a:p>
            <a:pPr algn="ctr">
              <a:spcBef>
                <a:spcPts val="1200"/>
              </a:spcBef>
            </a:pPr>
            <a:r>
              <a:rPr lang="en-US" sz="1400" b="1" dirty="0" smtClean="0">
                <a:latin typeface="Georgia"/>
                <a:cs typeface="Georgia"/>
              </a:rPr>
              <a:t>Call Olivia at </a:t>
            </a:r>
            <a:r>
              <a:rPr lang="en-US" sz="1400" b="1" dirty="0" smtClean="0">
                <a:latin typeface="Georgia"/>
                <a:cs typeface="Georgia"/>
              </a:rPr>
              <a:t>781-449-</a:t>
            </a:r>
            <a:r>
              <a:rPr lang="en-US" sz="1400" b="1" smtClean="0">
                <a:latin typeface="Georgia"/>
                <a:cs typeface="Georgia"/>
              </a:rPr>
              <a:t>1410</a:t>
            </a:r>
            <a:r>
              <a:rPr lang="en-US" sz="1400" b="1" smtClean="0">
                <a:latin typeface="Georgia"/>
                <a:cs typeface="Georgia"/>
              </a:rPr>
              <a:t> </a:t>
            </a:r>
            <a:r>
              <a:rPr lang="en-US" sz="1400" smtClean="0">
                <a:latin typeface="Georgia"/>
                <a:cs typeface="Georgia"/>
              </a:rPr>
              <a:t/>
            </a:r>
            <a:br>
              <a:rPr lang="en-US" sz="1400" smtClean="0">
                <a:latin typeface="Georgia"/>
                <a:cs typeface="Georgia"/>
              </a:rPr>
            </a:br>
            <a:r>
              <a:rPr lang="en-US" sz="1400" b="1" dirty="0" smtClean="0">
                <a:latin typeface="Georgia"/>
                <a:cs typeface="Georgia"/>
              </a:rPr>
              <a:t>Call Victor at 857-445-9190</a:t>
            </a:r>
            <a:endParaRPr lang="en-US" sz="1400" b="1" dirty="0">
              <a:latin typeface="Georgia"/>
              <a:cs typeface="Georgia"/>
            </a:endParaRPr>
          </a:p>
        </p:txBody>
      </p:sp>
      <p:sp>
        <p:nvSpPr>
          <p:cNvPr id="20" name="TextBox 19"/>
          <p:cNvSpPr txBox="1"/>
          <p:nvPr/>
        </p:nvSpPr>
        <p:spPr>
          <a:xfrm>
            <a:off x="5384800" y="1606169"/>
            <a:ext cx="2066618" cy="8114888"/>
          </a:xfrm>
          <a:prstGeom prst="rect">
            <a:avLst/>
          </a:prstGeom>
          <a:solidFill>
            <a:srgbClr val="2F411C"/>
          </a:solidFill>
        </p:spPr>
        <p:txBody>
          <a:bodyPr wrap="square" bIns="137160" rtlCol="0" anchor="b" anchorCtr="0">
            <a:noAutofit/>
          </a:bodyPr>
          <a:lstStyle/>
          <a:p>
            <a:pPr algn="ctr">
              <a:spcBef>
                <a:spcPts val="900"/>
              </a:spcBef>
            </a:pPr>
            <a:r>
              <a:rPr lang="en-US" sz="900" b="1" dirty="0" smtClean="0">
                <a:solidFill>
                  <a:srgbClr val="FFFFFF"/>
                </a:solidFill>
                <a:latin typeface="Georgia"/>
                <a:cs typeface="Georgia"/>
              </a:rPr>
              <a:t>About Victor </a:t>
            </a:r>
            <a:r>
              <a:rPr lang="en-US" sz="900" dirty="0" smtClean="0">
                <a:solidFill>
                  <a:srgbClr val="FFFFFF"/>
                </a:solidFill>
                <a:latin typeface="Georgia"/>
                <a:cs typeface="Georgia"/>
              </a:rPr>
              <a:t/>
            </a:r>
            <a:br>
              <a:rPr lang="en-US" sz="900" dirty="0" smtClean="0">
                <a:solidFill>
                  <a:srgbClr val="FFFFFF"/>
                </a:solidFill>
                <a:latin typeface="Georgia"/>
                <a:cs typeface="Georgia"/>
              </a:rPr>
            </a:br>
            <a:r>
              <a:rPr lang="en-US" sz="900" dirty="0" smtClean="0">
                <a:solidFill>
                  <a:srgbClr val="FFFFFF"/>
                </a:solidFill>
                <a:latin typeface="Georgia"/>
                <a:cs typeface="Georgia"/>
              </a:rPr>
              <a:t>Victor José Santana is an educator, peacemaker, artist, community planner, curriculum developer, and youth leadership development specialist.</a:t>
            </a:r>
            <a:br>
              <a:rPr lang="en-US" sz="900" dirty="0" smtClean="0">
                <a:solidFill>
                  <a:srgbClr val="FFFFFF"/>
                </a:solidFill>
                <a:latin typeface="Georgia"/>
                <a:cs typeface="Georgia"/>
              </a:rPr>
            </a:br>
            <a:r>
              <a:rPr lang="en-US" sz="900" dirty="0" err="1" smtClean="0">
                <a:solidFill>
                  <a:srgbClr val="7DBD2D"/>
                </a:solidFill>
                <a:latin typeface="Georgia"/>
                <a:cs typeface="Georgia"/>
              </a:rPr>
              <a:t>www.victorjosesantana.com</a:t>
            </a:r>
            <a:endParaRPr lang="en-US" sz="900" b="1" dirty="0" smtClean="0">
              <a:solidFill>
                <a:srgbClr val="7DBD2D"/>
              </a:solidFill>
              <a:latin typeface="Georgia"/>
              <a:cs typeface="Georgia"/>
            </a:endParaRPr>
          </a:p>
          <a:p>
            <a:pPr algn="ctr">
              <a:spcBef>
                <a:spcPts val="900"/>
              </a:spcBef>
            </a:pPr>
            <a:r>
              <a:rPr lang="en-US" sz="900" b="1" dirty="0" smtClean="0">
                <a:solidFill>
                  <a:srgbClr val="FFFFFF"/>
                </a:solidFill>
                <a:latin typeface="Georgia"/>
                <a:cs typeface="Georgia"/>
              </a:rPr>
              <a:t>About Olivia </a:t>
            </a:r>
            <a:r>
              <a:rPr lang="en-US" sz="900" dirty="0" smtClean="0">
                <a:solidFill>
                  <a:srgbClr val="FFFFFF"/>
                </a:solidFill>
                <a:latin typeface="Georgia"/>
                <a:cs typeface="Georgia"/>
              </a:rPr>
              <a:t/>
            </a:r>
            <a:br>
              <a:rPr lang="en-US" sz="900" dirty="0" smtClean="0">
                <a:solidFill>
                  <a:srgbClr val="FFFFFF"/>
                </a:solidFill>
                <a:latin typeface="Georgia"/>
                <a:cs typeface="Georgia"/>
              </a:rPr>
            </a:br>
            <a:r>
              <a:rPr lang="en-US" sz="900" dirty="0" smtClean="0">
                <a:solidFill>
                  <a:srgbClr val="FFFFFF"/>
                </a:solidFill>
                <a:latin typeface="Georgia"/>
                <a:cs typeface="Georgia"/>
              </a:rPr>
              <a:t>As a somatic Leadership Coach and Wellness Educator, Olivia Cheever teaches Self-care, Resilience, and Peacemaking through accessing our  powerful Mindful healing resources,  </a:t>
            </a:r>
            <a:r>
              <a:rPr lang="en-US" sz="900" i="1" dirty="0" smtClean="0">
                <a:solidFill>
                  <a:srgbClr val="FFFFFF"/>
                </a:solidFill>
                <a:latin typeface="Georgia"/>
                <a:cs typeface="Georgia"/>
              </a:rPr>
              <a:t>Centering</a:t>
            </a:r>
            <a:r>
              <a:rPr lang="en-US" sz="900" dirty="0" smtClean="0">
                <a:solidFill>
                  <a:srgbClr val="FFFFFF"/>
                </a:solidFill>
                <a:latin typeface="Georgia"/>
                <a:cs typeface="Georgia"/>
              </a:rPr>
              <a:t>, </a:t>
            </a:r>
            <a:r>
              <a:rPr lang="en-US" sz="900" i="1" dirty="0" smtClean="0">
                <a:solidFill>
                  <a:srgbClr val="FFFFFF"/>
                </a:solidFill>
                <a:latin typeface="Georgia"/>
                <a:cs typeface="Georgia"/>
              </a:rPr>
              <a:t>Somatic Empathy</a:t>
            </a:r>
            <a:r>
              <a:rPr lang="en-US" sz="900" dirty="0" smtClean="0">
                <a:solidFill>
                  <a:srgbClr val="FFFFFF"/>
                </a:solidFill>
                <a:latin typeface="Georgia"/>
                <a:cs typeface="Georgia"/>
              </a:rPr>
              <a:t>, and </a:t>
            </a:r>
            <a:r>
              <a:rPr lang="en-US" sz="900" i="1" dirty="0" err="1" smtClean="0">
                <a:solidFill>
                  <a:srgbClr val="FFFFFF"/>
                </a:solidFill>
                <a:latin typeface="Georgia"/>
                <a:cs typeface="Georgia"/>
              </a:rPr>
              <a:t>Feldenkrais</a:t>
            </a:r>
            <a:r>
              <a:rPr lang="en-US" sz="900" baseline="30000" dirty="0" smtClean="0">
                <a:solidFill>
                  <a:srgbClr val="FFFFFF"/>
                </a:solidFill>
                <a:latin typeface="Georgia"/>
                <a:cs typeface="Georgia"/>
              </a:rPr>
              <a:t>®</a:t>
            </a:r>
            <a:r>
              <a:rPr lang="en-US" sz="900" dirty="0" smtClean="0">
                <a:solidFill>
                  <a:srgbClr val="FFFFFF"/>
                </a:solidFill>
                <a:latin typeface="Georgia"/>
                <a:cs typeface="Georgia"/>
              </a:rPr>
              <a:t> “gourmet” movements.</a:t>
            </a:r>
            <a:endParaRPr lang="en-US" sz="900" b="1" dirty="0" smtClean="0">
              <a:solidFill>
                <a:srgbClr val="FFFFFF"/>
              </a:solidFill>
              <a:latin typeface="Georgia"/>
              <a:cs typeface="Georgia"/>
            </a:endParaRPr>
          </a:p>
          <a:p>
            <a:pPr algn="ctr">
              <a:spcBef>
                <a:spcPts val="900"/>
              </a:spcBef>
            </a:pPr>
            <a:r>
              <a:rPr lang="en-US" sz="900" i="1" dirty="0" smtClean="0">
                <a:solidFill>
                  <a:srgbClr val="FFFFFF"/>
                </a:solidFill>
                <a:latin typeface="Georgia"/>
                <a:cs typeface="Georgia"/>
              </a:rPr>
              <a:t>“We inhabit a body that communicates and processes information on a sensory level far more encompassing than our cultural view leads us to believe.”</a:t>
            </a:r>
            <a:br>
              <a:rPr lang="en-US" sz="900" i="1" dirty="0" smtClean="0">
                <a:solidFill>
                  <a:srgbClr val="FFFFFF"/>
                </a:solidFill>
                <a:latin typeface="Georgia"/>
                <a:cs typeface="Georgia"/>
              </a:rPr>
            </a:br>
            <a:r>
              <a:rPr lang="en-US" sz="900" dirty="0" smtClean="0">
                <a:solidFill>
                  <a:srgbClr val="7DBD2D"/>
                </a:solidFill>
                <a:latin typeface="Georgia"/>
                <a:cs typeface="Georgia"/>
              </a:rPr>
              <a:t>–Wendy Palmer</a:t>
            </a:r>
            <a:br>
              <a:rPr lang="en-US" sz="900" dirty="0" smtClean="0">
                <a:solidFill>
                  <a:srgbClr val="7DBD2D"/>
                </a:solidFill>
                <a:latin typeface="Georgia"/>
                <a:cs typeface="Georgia"/>
              </a:rPr>
            </a:br>
            <a:r>
              <a:rPr lang="en-US" sz="900" dirty="0" smtClean="0">
                <a:solidFill>
                  <a:srgbClr val="7DBD2D"/>
                </a:solidFill>
                <a:latin typeface="Georgia"/>
                <a:cs typeface="Georgia"/>
              </a:rPr>
              <a:t>Founder of Leadership Embodiment</a:t>
            </a:r>
            <a:r>
              <a:rPr lang="en-US" sz="900" i="1" dirty="0" smtClean="0">
                <a:solidFill>
                  <a:srgbClr val="7DBD2D"/>
                </a:solidFill>
                <a:latin typeface="Georgia"/>
                <a:cs typeface="Georgia"/>
              </a:rPr>
              <a:t> </a:t>
            </a:r>
            <a:endParaRPr lang="en-US" sz="900" dirty="0" smtClean="0">
              <a:solidFill>
                <a:srgbClr val="7DBD2D"/>
              </a:solidFill>
              <a:latin typeface="Georgia"/>
              <a:cs typeface="Georgia"/>
            </a:endParaRPr>
          </a:p>
          <a:p>
            <a:pPr algn="ctr">
              <a:spcBef>
                <a:spcPts val="900"/>
              </a:spcBef>
            </a:pPr>
            <a:r>
              <a:rPr lang="en-US" sz="900" i="1" dirty="0" smtClean="0">
                <a:solidFill>
                  <a:srgbClr val="FFFFFF"/>
                </a:solidFill>
                <a:latin typeface="Georgia"/>
                <a:cs typeface="Georgia"/>
              </a:rPr>
              <a:t>"With our thoughts we make our world. Our mind is centered and precedes our deeds. Speak or act with your pure mind and happiness will follow you like a shadow that never leaves."</a:t>
            </a:r>
            <a:r>
              <a:rPr lang="en-US" sz="900" dirty="0" smtClean="0">
                <a:solidFill>
                  <a:srgbClr val="FFFFFF"/>
                </a:solidFill>
                <a:latin typeface="Georgia"/>
                <a:cs typeface="Georgia"/>
              </a:rPr>
              <a:t> </a:t>
            </a:r>
            <a:r>
              <a:rPr lang="en-US" sz="900" i="1" dirty="0" smtClean="0">
                <a:solidFill>
                  <a:srgbClr val="FFFFFF"/>
                </a:solidFill>
                <a:latin typeface="Georgia"/>
                <a:cs typeface="Georgia"/>
              </a:rPr>
              <a:t/>
            </a:r>
            <a:br>
              <a:rPr lang="en-US" sz="900" i="1" dirty="0" smtClean="0">
                <a:solidFill>
                  <a:srgbClr val="FFFFFF"/>
                </a:solidFill>
                <a:latin typeface="Georgia"/>
                <a:cs typeface="Georgia"/>
              </a:rPr>
            </a:br>
            <a:r>
              <a:rPr lang="en-US" sz="900" dirty="0" smtClean="0">
                <a:solidFill>
                  <a:srgbClr val="7DBD2D"/>
                </a:solidFill>
                <a:latin typeface="Georgia"/>
                <a:cs typeface="Georgia"/>
              </a:rPr>
              <a:t>—</a:t>
            </a:r>
            <a:r>
              <a:rPr lang="en-US" sz="900" dirty="0" err="1" smtClean="0">
                <a:solidFill>
                  <a:srgbClr val="7DBD2D"/>
                </a:solidFill>
                <a:latin typeface="Georgia"/>
                <a:cs typeface="Georgia"/>
              </a:rPr>
              <a:t>HH</a:t>
            </a:r>
            <a:r>
              <a:rPr lang="en-US" sz="900" dirty="0" smtClean="0">
                <a:solidFill>
                  <a:srgbClr val="7DBD2D"/>
                </a:solidFill>
                <a:latin typeface="Georgia"/>
                <a:cs typeface="Georgia"/>
              </a:rPr>
              <a:t>. The Dalai Lama: Prayer for US Senate, </a:t>
            </a:r>
            <a:br>
              <a:rPr lang="en-US" sz="900" dirty="0" smtClean="0">
                <a:solidFill>
                  <a:srgbClr val="7DBD2D"/>
                </a:solidFill>
                <a:latin typeface="Georgia"/>
                <a:cs typeface="Georgia"/>
              </a:rPr>
            </a:br>
            <a:r>
              <a:rPr lang="en-US" sz="900" dirty="0" smtClean="0">
                <a:solidFill>
                  <a:srgbClr val="7DBD2D"/>
                </a:solidFill>
                <a:latin typeface="Georgia"/>
                <a:cs typeface="Georgia"/>
              </a:rPr>
              <a:t>March 4, 2014 </a:t>
            </a:r>
            <a:endParaRPr lang="en-US" sz="900" dirty="0">
              <a:solidFill>
                <a:srgbClr val="7DBD2D"/>
              </a:solidFill>
              <a:latin typeface="Georgia"/>
              <a:cs typeface="Georgia"/>
            </a:endParaRPr>
          </a:p>
        </p:txBody>
      </p:sp>
      <p:pic>
        <p:nvPicPr>
          <p:cNvPr id="21" name="Picture 20" descr="peace-circle.jpg"/>
          <p:cNvPicPr>
            <a:picLocks noChangeAspect="1"/>
          </p:cNvPicPr>
          <p:nvPr/>
        </p:nvPicPr>
        <p:blipFill>
          <a:blip r:embed="rId3"/>
          <a:stretch>
            <a:fillRect/>
          </a:stretch>
        </p:blipFill>
        <p:spPr>
          <a:xfrm>
            <a:off x="5384800" y="3169553"/>
            <a:ext cx="2066618" cy="1528564"/>
          </a:xfrm>
          <a:prstGeom prst="rect">
            <a:avLst/>
          </a:prstGeom>
        </p:spPr>
      </p:pic>
      <p:pic>
        <p:nvPicPr>
          <p:cNvPr id="22" name="Picture 21" descr="horse-and-cat.jpg"/>
          <p:cNvPicPr>
            <a:picLocks noChangeAspect="1"/>
          </p:cNvPicPr>
          <p:nvPr/>
        </p:nvPicPr>
        <p:blipFill>
          <a:blip r:embed="rId4"/>
          <a:stretch>
            <a:fillRect/>
          </a:stretch>
        </p:blipFill>
        <p:spPr>
          <a:xfrm>
            <a:off x="5384800" y="1606168"/>
            <a:ext cx="2066618" cy="153473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TotalTime>
  <Words>439</Words>
  <Application>Microsoft Macintosh PowerPoint</Application>
  <PresentationFormat>Custom</PresentationFormat>
  <Paragraphs>19</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BrandingWorks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EMBODIMENT</dc:title>
  <dc:creator>Lynda Schlosberg</dc:creator>
  <cp:lastModifiedBy>Olivia Cheever</cp:lastModifiedBy>
  <cp:revision>13</cp:revision>
  <cp:lastPrinted>2015-03-26T18:10:31Z</cp:lastPrinted>
  <dcterms:created xsi:type="dcterms:W3CDTF">2015-03-26T18:01:21Z</dcterms:created>
  <dcterms:modified xsi:type="dcterms:W3CDTF">2015-03-26T18:18:37Z</dcterms:modified>
</cp:coreProperties>
</file>